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3" r:id="rId4"/>
    <p:sldId id="271" r:id="rId5"/>
    <p:sldId id="275" r:id="rId6"/>
    <p:sldId id="277" r:id="rId7"/>
    <p:sldId id="281" r:id="rId8"/>
    <p:sldId id="279" r:id="rId9"/>
    <p:sldId id="278" r:id="rId10"/>
    <p:sldId id="283" r:id="rId11"/>
    <p:sldId id="284" r:id="rId12"/>
    <p:sldId id="287" r:id="rId13"/>
    <p:sldId id="28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88F7"/>
    <a:srgbClr val="572E23"/>
    <a:srgbClr val="163464"/>
    <a:srgbClr val="193F61"/>
    <a:srgbClr val="152BD1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91" autoAdjust="0"/>
    <p:restoredTop sz="94660"/>
  </p:normalViewPr>
  <p:slideViewPr>
    <p:cSldViewPr snapToGrid="0">
      <p:cViewPr varScale="1">
        <p:scale>
          <a:sx n="90" d="100"/>
          <a:sy n="90" d="100"/>
        </p:scale>
        <p:origin x="39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3628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8726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692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215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330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728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204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9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042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321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019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F39CE-7F34-434F-8C04-617D0C47EBDB}" type="datetimeFigureOut">
              <a:rPr lang="ko-KR" altLang="en-US" smtClean="0"/>
              <a:t>2020-11-28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CDE5E-0C19-4A3D-A0FE-676E8B806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6843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-8238" y="-8238"/>
            <a:ext cx="12323805" cy="69856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655998" y="1750351"/>
            <a:ext cx="4995333" cy="4542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b="1" kern="0" dirty="0">
                <a:latin typeface="+mn-ea"/>
              </a:rPr>
              <a:t>SKT AI </a:t>
            </a:r>
            <a:r>
              <a:rPr lang="ko-KR" altLang="en-US" b="1" kern="0" dirty="0">
                <a:latin typeface="+mn-ea"/>
              </a:rPr>
              <a:t>스피커 </a:t>
            </a:r>
            <a:r>
              <a:rPr lang="en-US" altLang="ko-KR" b="1" kern="0" dirty="0">
                <a:latin typeface="+mn-ea"/>
              </a:rPr>
              <a:t>NUGU PLAY </a:t>
            </a:r>
            <a:r>
              <a:rPr lang="ko-KR" altLang="en-US" b="1" kern="0" dirty="0">
                <a:latin typeface="+mn-ea"/>
              </a:rPr>
              <a:t>서비스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15064" y="2506135"/>
            <a:ext cx="8077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 err="1" smtClean="0">
                <a:solidFill>
                  <a:schemeClr val="bg1"/>
                </a:solidFill>
              </a:rPr>
              <a:t>일정알리마</a:t>
            </a:r>
            <a:r>
              <a:rPr lang="ko-KR" altLang="en-US" sz="4400" b="1" dirty="0" smtClean="0">
                <a:solidFill>
                  <a:schemeClr val="bg1"/>
                </a:solidFill>
              </a:rPr>
              <a:t> 서비스 결과 발표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51864" y="5579532"/>
            <a:ext cx="340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1</a:t>
            </a:r>
            <a:r>
              <a:rPr lang="ko-KR" altLang="en-US" b="1" dirty="0" smtClean="0">
                <a:solidFill>
                  <a:schemeClr val="bg1"/>
                </a:solidFill>
              </a:rPr>
              <a:t>조 </a:t>
            </a:r>
            <a:r>
              <a:rPr lang="ko-KR" altLang="en-US" b="1" dirty="0" err="1" smtClean="0">
                <a:solidFill>
                  <a:schemeClr val="bg1"/>
                </a:solidFill>
              </a:rPr>
              <a:t>강윤주</a:t>
            </a:r>
            <a:r>
              <a:rPr lang="ko-KR" altLang="en-US" b="1" dirty="0" smtClean="0">
                <a:solidFill>
                  <a:schemeClr val="bg1"/>
                </a:solidFill>
              </a:rPr>
              <a:t> 김지연 </a:t>
            </a:r>
            <a:r>
              <a:rPr lang="ko-KR" altLang="en-US" b="1" dirty="0" err="1" smtClean="0">
                <a:solidFill>
                  <a:schemeClr val="bg1"/>
                </a:solidFill>
              </a:rPr>
              <a:t>이예진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24" b="89418" l="6878" r="94180">
                        <a14:foregroundMark x1="23280" y1="42857" x2="23280" y2="42857"/>
                        <a14:foregroundMark x1="26984" y1="44444" x2="26984" y2="44444"/>
                        <a14:foregroundMark x1="28571" y1="40212" x2="26984" y2="40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9873" y="-3226349"/>
            <a:ext cx="2334768" cy="2334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26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2095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95267" y="291212"/>
            <a:ext cx="3106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03. </a:t>
            </a:r>
            <a:r>
              <a:rPr lang="ko-KR" altLang="en-US" sz="1600" dirty="0" smtClean="0">
                <a:solidFill>
                  <a:schemeClr val="bg1"/>
                </a:solidFill>
              </a:rPr>
              <a:t>세부 기능 및 </a:t>
            </a:r>
            <a:r>
              <a:rPr lang="en-US" altLang="ko-KR" sz="1600" dirty="0" smtClean="0">
                <a:solidFill>
                  <a:schemeClr val="bg1"/>
                </a:solidFill>
              </a:rPr>
              <a:t>VUX </a:t>
            </a:r>
            <a:r>
              <a:rPr lang="ko-KR" altLang="en-US" sz="1600" dirty="0" smtClean="0">
                <a:solidFill>
                  <a:schemeClr val="bg1"/>
                </a:solidFill>
              </a:rPr>
              <a:t>시나리오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319866" y="590436"/>
            <a:ext cx="7620000" cy="6046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4431571" y="1963224"/>
            <a:ext cx="4428300" cy="675967"/>
            <a:chOff x="3564616" y="1780718"/>
            <a:chExt cx="4579695" cy="725654"/>
          </a:xfrm>
        </p:grpSpPr>
        <p:sp>
          <p:nvSpPr>
            <p:cNvPr id="2" name="모서리가 둥근 직사각형 1"/>
            <p:cNvSpPr/>
            <p:nvPr/>
          </p:nvSpPr>
          <p:spPr>
            <a:xfrm>
              <a:off x="3886285" y="1780718"/>
              <a:ext cx="3258959" cy="725654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3564616" y="1916975"/>
              <a:ext cx="4579695" cy="589397"/>
              <a:chOff x="3564616" y="1916975"/>
              <a:chExt cx="4579695" cy="589397"/>
            </a:xfrm>
          </p:grpSpPr>
          <p:sp>
            <p:nvSpPr>
              <p:cNvPr id="3" name="이등변 삼각형 2"/>
              <p:cNvSpPr/>
              <p:nvPr/>
            </p:nvSpPr>
            <p:spPr>
              <a:xfrm rot="16200000">
                <a:off x="3687417" y="1969543"/>
                <a:ext cx="262466" cy="508067"/>
              </a:xfrm>
              <a:prstGeom prst="triangle">
                <a:avLst>
                  <a:gd name="adj" fmla="val 0"/>
                </a:avLst>
              </a:prstGeom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4029864" y="1916975"/>
                <a:ext cx="2971800" cy="4295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b="1" dirty="0" smtClean="0">
                    <a:latin typeface="+mn-ea"/>
                  </a:rPr>
                  <a:t>12</a:t>
                </a:r>
                <a:r>
                  <a:rPr lang="ko-KR" altLang="en-US" sz="2000" b="1" dirty="0" smtClean="0">
                    <a:latin typeface="+mn-ea"/>
                  </a:rPr>
                  <a:t>월</a:t>
                </a:r>
                <a:r>
                  <a:rPr lang="en-US" altLang="ko-KR" sz="2000" b="1" dirty="0">
                    <a:latin typeface="+mn-ea"/>
                  </a:rPr>
                  <a:t> </a:t>
                </a:r>
                <a:r>
                  <a:rPr lang="en-US" altLang="ko-KR" sz="2000" b="1" dirty="0" smtClean="0">
                    <a:latin typeface="+mn-ea"/>
                  </a:rPr>
                  <a:t>12</a:t>
                </a:r>
                <a:r>
                  <a:rPr lang="ko-KR" altLang="en-US" sz="2000" b="1" dirty="0" smtClean="0">
                    <a:latin typeface="+mn-ea"/>
                  </a:rPr>
                  <a:t>일 뭐 챙겨야해</a:t>
                </a:r>
                <a:r>
                  <a:rPr lang="en-US" altLang="ko-KR" sz="2000" b="1" dirty="0" smtClean="0">
                    <a:latin typeface="+mn-ea"/>
                  </a:rPr>
                  <a:t>?</a:t>
                </a:r>
                <a:r>
                  <a:rPr lang="ko-KR" altLang="en-US" sz="2000" b="1" dirty="0" smtClean="0">
                    <a:latin typeface="+mn-ea"/>
                  </a:rPr>
                  <a:t> </a:t>
                </a:r>
                <a:endParaRPr lang="ko-KR" altLang="en-US" sz="2000" b="1" dirty="0">
                  <a:latin typeface="+mn-ea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7145244" y="2229373"/>
                <a:ext cx="9990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/>
                  <a:t>11/28</a:t>
                </a:r>
                <a:endParaRPr lang="ko-KR" altLang="en-US" sz="1200" dirty="0"/>
              </a:p>
            </p:txBody>
          </p:sp>
        </p:grpSp>
      </p:grpSp>
      <p:grpSp>
        <p:nvGrpSpPr>
          <p:cNvPr id="17" name="그룹 16"/>
          <p:cNvGrpSpPr/>
          <p:nvPr/>
        </p:nvGrpSpPr>
        <p:grpSpPr>
          <a:xfrm>
            <a:off x="3032707" y="3760342"/>
            <a:ext cx="6723793" cy="2857924"/>
            <a:chOff x="4130474" y="3398607"/>
            <a:chExt cx="6723793" cy="2899782"/>
          </a:xfrm>
        </p:grpSpPr>
        <p:pic>
          <p:nvPicPr>
            <p:cNvPr id="26" name="Picture 2" descr="알버트 AI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0016" b="92691" l="10000" r="90000">
                          <a14:foregroundMark x1="66897" y1="42924" x2="76207" y2="42924"/>
                          <a14:foregroundMark x1="76897" y1="42613" x2="83448" y2="46501"/>
                          <a14:foregroundMark x1="83103" y1="47434" x2="81724" y2="50544"/>
                          <a14:foregroundMark x1="80690" y1="47589" x2="70345" y2="43235"/>
                          <a14:foregroundMark x1="36552" y1="42302" x2="26207" y2="43701"/>
                          <a14:foregroundMark x1="25862" y1="44012" x2="21379" y2="48212"/>
                          <a14:foregroundMark x1="25172" y1="44323" x2="21034" y2="45879"/>
                          <a14:foregroundMark x1="33793" y1="49922" x2="36207" y2="46812"/>
                          <a14:foregroundMark x1="30000" y1="32193" x2="32759" y2="35303"/>
                          <a14:foregroundMark x1="45862" y1="53499" x2="57241" y2="76516"/>
                          <a14:foregroundMark x1="25172" y1="59720" x2="15862" y2="78538"/>
                          <a14:foregroundMark x1="18621" y1="88025" x2="22069" y2="92068"/>
                          <a14:foregroundMark x1="84138" y1="88025" x2="84483" y2="92224"/>
                          <a14:foregroundMark x1="58966" y1="57543" x2="54483" y2="52877"/>
                          <a14:foregroundMark x1="68966" y1="48523" x2="68966" y2="48523"/>
                          <a14:foregroundMark x1="34483" y1="49767" x2="43448" y2="52255"/>
                          <a14:backgroundMark x1="21379" y1="44323" x2="19310" y2="47589"/>
                          <a14:backgroundMark x1="72414" y1="93313" x2="75172" y2="91446"/>
                        </a14:backgroundRemoval>
                      </a14:imgEffect>
                    </a14:imgLayer>
                  </a14:imgProps>
                </a:ext>
              </a:extLst>
            </a:blip>
            <a:srcRect t="28616" r="-1668"/>
            <a:stretch>
              <a:fillRect/>
            </a:stretch>
          </p:blipFill>
          <p:spPr bwMode="auto">
            <a:xfrm>
              <a:off x="8991598" y="3398607"/>
              <a:ext cx="1862669" cy="2899782"/>
            </a:xfrm>
            <a:prstGeom prst="rect">
              <a:avLst/>
            </a:prstGeom>
            <a:noFill/>
          </p:spPr>
        </p:pic>
        <p:sp>
          <p:nvSpPr>
            <p:cNvPr id="39" name="모서리가 둥근 직사각형 38"/>
            <p:cNvSpPr/>
            <p:nvPr/>
          </p:nvSpPr>
          <p:spPr>
            <a:xfrm>
              <a:off x="4695141" y="3854379"/>
              <a:ext cx="3892366" cy="126213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이등변 삼각형 39"/>
            <p:cNvSpPr/>
            <p:nvPr/>
          </p:nvSpPr>
          <p:spPr>
            <a:xfrm rot="5400000">
              <a:off x="8232450" y="3570770"/>
              <a:ext cx="527693" cy="1329269"/>
            </a:xfrm>
            <a:prstGeom prst="triangle">
              <a:avLst>
                <a:gd name="adj" fmla="val 10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130474" y="4907370"/>
              <a:ext cx="9990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11/28</a:t>
              </a:r>
              <a:endParaRPr lang="ko-KR" altLang="en-US" sz="1200" dirty="0"/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2323506" y="592982"/>
            <a:ext cx="7620000" cy="715028"/>
          </a:xfrm>
          <a:prstGeom prst="rect">
            <a:avLst/>
          </a:prstGeom>
          <a:solidFill>
            <a:srgbClr val="572E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61041" y="5925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03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24" b="89418" l="6878" r="94180">
                        <a14:foregroundMark x1="23280" y1="42857" x2="23280" y2="42857"/>
                        <a14:foregroundMark x1="26984" y1="44444" x2="26984" y2="44444"/>
                        <a14:foregroundMark x1="28571" y1="40212" x2="26984" y2="40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2032" y="519598"/>
            <a:ext cx="804718" cy="775246"/>
          </a:xfrm>
          <a:prstGeom prst="rect">
            <a:avLst/>
          </a:prstGeom>
        </p:spPr>
      </p:pic>
      <p:pic>
        <p:nvPicPr>
          <p:cNvPr id="46" name="그림 4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24" b="89418" l="6878" r="94180">
                        <a14:foregroundMark x1="23280" y1="42857" x2="23280" y2="42857"/>
                        <a14:foregroundMark x1="26984" y1="44444" x2="26984" y2="44444"/>
                        <a14:foregroundMark x1="28571" y1="40212" x2="26984" y2="40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57773" y="1509776"/>
            <a:ext cx="1885667" cy="1816606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3687809" y="4346593"/>
            <a:ext cx="38019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+mn-ea"/>
              </a:rPr>
              <a:t> </a:t>
            </a:r>
            <a:r>
              <a:rPr lang="en-US" altLang="ko-KR" sz="2000" b="1" dirty="0" smtClean="0">
                <a:latin typeface="+mn-ea"/>
              </a:rPr>
              <a:t>12</a:t>
            </a:r>
            <a:r>
              <a:rPr lang="ko-KR" altLang="en-US" sz="2000" b="1" dirty="0" smtClean="0">
                <a:latin typeface="+mn-ea"/>
              </a:rPr>
              <a:t>월 </a:t>
            </a:r>
            <a:r>
              <a:rPr lang="en-US" altLang="ko-KR" sz="2000" b="1" dirty="0" smtClean="0">
                <a:latin typeface="+mn-ea"/>
              </a:rPr>
              <a:t>12</a:t>
            </a:r>
            <a:r>
              <a:rPr lang="ko-KR" altLang="en-US" sz="2000" b="1" dirty="0" smtClean="0">
                <a:latin typeface="+mn-ea"/>
              </a:rPr>
              <a:t>일에 </a:t>
            </a:r>
            <a:r>
              <a:rPr lang="ko-KR" altLang="en-US" sz="2000" b="1" dirty="0" smtClean="0">
                <a:latin typeface="+mn-ea"/>
              </a:rPr>
              <a:t>꼭꼭 제출해야 하는</a:t>
            </a:r>
            <a:r>
              <a:rPr lang="ko-KR" altLang="en-US" sz="2000" b="1" dirty="0" smtClean="0">
                <a:latin typeface="+mn-ea"/>
              </a:rPr>
              <a:t> </a:t>
            </a:r>
            <a:r>
              <a:rPr lang="ko-KR" altLang="en-US" sz="2000" b="1" dirty="0" smtClean="0">
                <a:latin typeface="+mn-ea"/>
              </a:rPr>
              <a:t>장학 신청 서류를 </a:t>
            </a:r>
            <a:r>
              <a:rPr lang="ko-KR" altLang="en-US" sz="2000" b="1" dirty="0" smtClean="0">
                <a:latin typeface="+mn-ea"/>
              </a:rPr>
              <a:t>잊지 마세요</a:t>
            </a:r>
            <a:r>
              <a:rPr lang="en-US" altLang="ko-KR" sz="2000" b="1" dirty="0" smtClean="0">
                <a:latin typeface="+mn-ea"/>
              </a:rPr>
              <a:t>.</a:t>
            </a:r>
            <a:endParaRPr lang="en-US" altLang="ko-KR" sz="2000" b="1" dirty="0" smtClean="0">
              <a:latin typeface="+mn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327139" y="715638"/>
            <a:ext cx="2873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알리마</a:t>
            </a:r>
            <a:endParaRPr lang="ko-KR" altLang="en-US" sz="20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25137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2095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95267" y="291212"/>
            <a:ext cx="3106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03. </a:t>
            </a:r>
            <a:r>
              <a:rPr lang="ko-KR" altLang="en-US" sz="1600" dirty="0" smtClean="0">
                <a:solidFill>
                  <a:schemeClr val="bg1"/>
                </a:solidFill>
              </a:rPr>
              <a:t>세부 기능 및 </a:t>
            </a:r>
            <a:r>
              <a:rPr lang="en-US" altLang="ko-KR" sz="1600" dirty="0" smtClean="0">
                <a:solidFill>
                  <a:schemeClr val="bg1"/>
                </a:solidFill>
              </a:rPr>
              <a:t>VUX </a:t>
            </a:r>
            <a:r>
              <a:rPr lang="ko-KR" altLang="en-US" sz="1600" dirty="0" smtClean="0">
                <a:solidFill>
                  <a:schemeClr val="bg1"/>
                </a:solidFill>
              </a:rPr>
              <a:t>시나리오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319866" y="590436"/>
            <a:ext cx="7620000" cy="6046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4431571" y="1963223"/>
            <a:ext cx="4428067" cy="871771"/>
            <a:chOff x="3564616" y="1780718"/>
            <a:chExt cx="4579454" cy="935851"/>
          </a:xfrm>
        </p:grpSpPr>
        <p:sp>
          <p:nvSpPr>
            <p:cNvPr id="2" name="모서리가 둥근 직사각형 1"/>
            <p:cNvSpPr/>
            <p:nvPr/>
          </p:nvSpPr>
          <p:spPr>
            <a:xfrm>
              <a:off x="3886285" y="1780718"/>
              <a:ext cx="3258959" cy="935851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3564616" y="1889049"/>
              <a:ext cx="4579454" cy="787848"/>
              <a:chOff x="3564616" y="1889049"/>
              <a:chExt cx="4579454" cy="787848"/>
            </a:xfrm>
          </p:grpSpPr>
          <p:sp>
            <p:nvSpPr>
              <p:cNvPr id="3" name="이등변 삼각형 2"/>
              <p:cNvSpPr/>
              <p:nvPr/>
            </p:nvSpPr>
            <p:spPr>
              <a:xfrm rot="16200000">
                <a:off x="3687417" y="1969543"/>
                <a:ext cx="262466" cy="508067"/>
              </a:xfrm>
              <a:prstGeom prst="triangle">
                <a:avLst>
                  <a:gd name="adj" fmla="val 0"/>
                </a:avLst>
              </a:prstGeom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4036788" y="1889049"/>
                <a:ext cx="3009139" cy="7599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b="1" dirty="0" smtClean="0">
                    <a:latin typeface="+mn-ea"/>
                  </a:rPr>
                  <a:t>클라이언트 미팅이 </a:t>
                </a:r>
                <a:r>
                  <a:rPr lang="ko-KR" altLang="en-US" sz="2000" b="1" dirty="0" err="1" smtClean="0">
                    <a:latin typeface="+mn-ea"/>
                  </a:rPr>
                  <a:t>언제였지</a:t>
                </a:r>
                <a:r>
                  <a:rPr lang="en-US" altLang="ko-KR" sz="2000" b="1" dirty="0" smtClean="0">
                    <a:latin typeface="+mn-ea"/>
                  </a:rPr>
                  <a:t>?</a:t>
                </a:r>
                <a:endParaRPr lang="ko-KR" altLang="en-US" sz="2000" b="1" dirty="0">
                  <a:latin typeface="+mn-ea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7145003" y="2399898"/>
                <a:ext cx="9990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/>
                  <a:t>11/28</a:t>
                </a:r>
                <a:endParaRPr lang="ko-KR" altLang="en-US" sz="1200" dirty="0"/>
              </a:p>
            </p:txBody>
          </p:sp>
        </p:grpSp>
      </p:grpSp>
      <p:grpSp>
        <p:nvGrpSpPr>
          <p:cNvPr id="17" name="그룹 16"/>
          <p:cNvGrpSpPr/>
          <p:nvPr/>
        </p:nvGrpSpPr>
        <p:grpSpPr>
          <a:xfrm>
            <a:off x="3092475" y="3760342"/>
            <a:ext cx="6664025" cy="2857924"/>
            <a:chOff x="4190242" y="3398607"/>
            <a:chExt cx="6664025" cy="2899782"/>
          </a:xfrm>
        </p:grpSpPr>
        <p:pic>
          <p:nvPicPr>
            <p:cNvPr id="26" name="Picture 2" descr="알버트 AI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0016" b="92691" l="10000" r="90000">
                          <a14:foregroundMark x1="66897" y1="42924" x2="76207" y2="42924"/>
                          <a14:foregroundMark x1="76897" y1="42613" x2="83448" y2="46501"/>
                          <a14:foregroundMark x1="83103" y1="47434" x2="81724" y2="50544"/>
                          <a14:foregroundMark x1="80690" y1="47589" x2="70345" y2="43235"/>
                          <a14:foregroundMark x1="36552" y1="42302" x2="26207" y2="43701"/>
                          <a14:foregroundMark x1="25862" y1="44012" x2="21379" y2="48212"/>
                          <a14:foregroundMark x1="25172" y1="44323" x2="21034" y2="45879"/>
                          <a14:foregroundMark x1="33793" y1="49922" x2="36207" y2="46812"/>
                          <a14:foregroundMark x1="30000" y1="32193" x2="32759" y2="35303"/>
                          <a14:foregroundMark x1="45862" y1="53499" x2="57241" y2="76516"/>
                          <a14:foregroundMark x1="25172" y1="59720" x2="15862" y2="78538"/>
                          <a14:foregroundMark x1="18621" y1="88025" x2="22069" y2="92068"/>
                          <a14:foregroundMark x1="84138" y1="88025" x2="84483" y2="92224"/>
                          <a14:foregroundMark x1="58966" y1="57543" x2="54483" y2="52877"/>
                          <a14:foregroundMark x1="68966" y1="48523" x2="68966" y2="48523"/>
                          <a14:foregroundMark x1="34483" y1="49767" x2="43448" y2="52255"/>
                          <a14:backgroundMark x1="21379" y1="44323" x2="19310" y2="47589"/>
                          <a14:backgroundMark x1="72414" y1="93313" x2="75172" y2="91446"/>
                        </a14:backgroundRemoval>
                      </a14:imgEffect>
                    </a14:imgLayer>
                  </a14:imgProps>
                </a:ext>
              </a:extLst>
            </a:blip>
            <a:srcRect t="28616" r="-1668"/>
            <a:stretch>
              <a:fillRect/>
            </a:stretch>
          </p:blipFill>
          <p:spPr bwMode="auto">
            <a:xfrm>
              <a:off x="8991598" y="3398607"/>
              <a:ext cx="1862669" cy="2899782"/>
            </a:xfrm>
            <a:prstGeom prst="rect">
              <a:avLst/>
            </a:prstGeom>
            <a:noFill/>
          </p:spPr>
        </p:pic>
        <p:sp>
          <p:nvSpPr>
            <p:cNvPr id="39" name="모서리가 둥근 직사각형 38"/>
            <p:cNvSpPr/>
            <p:nvPr/>
          </p:nvSpPr>
          <p:spPr>
            <a:xfrm>
              <a:off x="4695141" y="3854379"/>
              <a:ext cx="3892366" cy="95286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이등변 삼각형 39"/>
            <p:cNvSpPr/>
            <p:nvPr/>
          </p:nvSpPr>
          <p:spPr>
            <a:xfrm rot="5400000">
              <a:off x="8141670" y="3563390"/>
              <a:ext cx="527693" cy="1329269"/>
            </a:xfrm>
            <a:prstGeom prst="triangle">
              <a:avLst>
                <a:gd name="adj" fmla="val 10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190242" y="4556388"/>
              <a:ext cx="9990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11/28</a:t>
              </a:r>
              <a:endParaRPr lang="ko-KR" altLang="en-US" sz="1200" dirty="0"/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2323506" y="592982"/>
            <a:ext cx="7620000" cy="715028"/>
          </a:xfrm>
          <a:prstGeom prst="rect">
            <a:avLst/>
          </a:prstGeom>
          <a:solidFill>
            <a:srgbClr val="572E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61041" y="5925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03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24" b="89418" l="6878" r="94180">
                        <a14:foregroundMark x1="23280" y1="42857" x2="23280" y2="42857"/>
                        <a14:foregroundMark x1="26984" y1="44444" x2="26984" y2="44444"/>
                        <a14:foregroundMark x1="28571" y1="40212" x2="26984" y2="40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2032" y="519598"/>
            <a:ext cx="804718" cy="775246"/>
          </a:xfrm>
          <a:prstGeom prst="rect">
            <a:avLst/>
          </a:prstGeom>
        </p:spPr>
      </p:pic>
      <p:pic>
        <p:nvPicPr>
          <p:cNvPr id="46" name="그림 4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24" b="89418" l="6878" r="94180">
                        <a14:foregroundMark x1="23280" y1="42857" x2="23280" y2="42857"/>
                        <a14:foregroundMark x1="26984" y1="44444" x2="26984" y2="44444"/>
                        <a14:foregroundMark x1="28571" y1="40212" x2="26984" y2="40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57773" y="1509776"/>
            <a:ext cx="1885667" cy="1816606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3687809" y="4346593"/>
            <a:ext cx="38019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+mn-ea"/>
              </a:rPr>
              <a:t> 클라이언트 미팅은 내일</a:t>
            </a:r>
            <a:r>
              <a:rPr lang="en-US" altLang="ko-KR" sz="2000" b="1" dirty="0" smtClean="0">
                <a:latin typeface="+mn-ea"/>
              </a:rPr>
              <a:t>, 12</a:t>
            </a:r>
            <a:r>
              <a:rPr lang="ko-KR" altLang="en-US" sz="2000" b="1" dirty="0" smtClean="0">
                <a:latin typeface="+mn-ea"/>
              </a:rPr>
              <a:t>월 </a:t>
            </a:r>
            <a:r>
              <a:rPr lang="en-US" altLang="ko-KR" sz="2000" b="1" dirty="0">
                <a:latin typeface="+mn-ea"/>
              </a:rPr>
              <a:t>5</a:t>
            </a:r>
            <a:r>
              <a:rPr lang="ko-KR" altLang="en-US" sz="2000" b="1" dirty="0" smtClean="0">
                <a:latin typeface="+mn-ea"/>
              </a:rPr>
              <a:t>일에 </a:t>
            </a:r>
            <a:r>
              <a:rPr lang="ko-KR" altLang="en-US" sz="2000" b="1" dirty="0" smtClean="0">
                <a:latin typeface="+mn-ea"/>
              </a:rPr>
              <a:t>있어요</a:t>
            </a:r>
            <a:r>
              <a:rPr lang="en-US" altLang="ko-KR" sz="2000" b="1" dirty="0" smtClean="0">
                <a:latin typeface="+mn-ea"/>
              </a:rPr>
              <a:t>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327139" y="715638"/>
            <a:ext cx="2873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알리마</a:t>
            </a:r>
            <a:endParaRPr lang="ko-KR" altLang="en-US" sz="20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43587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2095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95267" y="291212"/>
            <a:ext cx="3106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03. </a:t>
            </a:r>
            <a:r>
              <a:rPr lang="ko-KR" altLang="en-US" sz="1600" dirty="0" smtClean="0">
                <a:solidFill>
                  <a:schemeClr val="bg1"/>
                </a:solidFill>
              </a:rPr>
              <a:t>세부 기능 및 </a:t>
            </a:r>
            <a:r>
              <a:rPr lang="en-US" altLang="ko-KR" sz="1600" dirty="0" smtClean="0">
                <a:solidFill>
                  <a:schemeClr val="bg1"/>
                </a:solidFill>
              </a:rPr>
              <a:t>VUX </a:t>
            </a:r>
            <a:r>
              <a:rPr lang="ko-KR" altLang="en-US" sz="1600" dirty="0" smtClean="0">
                <a:solidFill>
                  <a:schemeClr val="bg1"/>
                </a:solidFill>
              </a:rPr>
              <a:t>시나리오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" name="KakaoTalk_20201127_11100746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2917" y="590000"/>
            <a:ext cx="10866165" cy="6096498"/>
          </a:xfrm>
          <a:prstGeom prst="rect">
            <a:avLst/>
          </a:prstGeom>
        </p:spPr>
      </p:pic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61041" y="5925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03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6576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2095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290048" y="291212"/>
            <a:ext cx="15118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Fin. </a:t>
            </a:r>
            <a:r>
              <a:rPr lang="ko-KR" altLang="en-US" sz="1600" dirty="0" smtClean="0">
                <a:solidFill>
                  <a:schemeClr val="bg1"/>
                </a:solidFill>
              </a:rPr>
              <a:t>마무리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074" name="Picture 2" descr="모든 상처를 치유 하는 시간, 격려, 용기, 개선, 치유, 위로 상, 통증, Wundpflaste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50" b="-2473"/>
          <a:stretch/>
        </p:blipFill>
        <p:spPr bwMode="auto">
          <a:xfrm>
            <a:off x="287867" y="584886"/>
            <a:ext cx="11616267" cy="617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27606" y="610794"/>
              <a:ext cx="7504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Fin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155575" y="560232"/>
            <a:ext cx="12036425" cy="6417840"/>
          </a:xfrm>
          <a:prstGeom prst="rect">
            <a:avLst/>
          </a:prstGeom>
          <a:solidFill>
            <a:schemeClr val="dk1">
              <a:alpha val="7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1819573" y="2336314"/>
            <a:ext cx="2594919" cy="2545491"/>
            <a:chOff x="5436973" y="2611394"/>
            <a:chExt cx="2594919" cy="2545491"/>
          </a:xfrm>
        </p:grpSpPr>
        <p:pic>
          <p:nvPicPr>
            <p:cNvPr id="27" name="그림 26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524" b="89418" l="6878" r="94180">
                          <a14:foregroundMark x1="23280" y1="42857" x2="23280" y2="42857"/>
                          <a14:foregroundMark x1="26984" y1="44444" x2="26984" y2="44444"/>
                          <a14:foregroundMark x1="28571" y1="40212" x2="26984" y2="40212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08642" y="2927341"/>
              <a:ext cx="1874948" cy="1897123"/>
            </a:xfrm>
            <a:prstGeom prst="rect">
              <a:avLst/>
            </a:prstGeom>
          </p:spPr>
        </p:pic>
        <p:sp>
          <p:nvSpPr>
            <p:cNvPr id="2" name="타원 1"/>
            <p:cNvSpPr/>
            <p:nvPr/>
          </p:nvSpPr>
          <p:spPr>
            <a:xfrm>
              <a:off x="5436973" y="2611394"/>
              <a:ext cx="2594919" cy="2545491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288051" y="2958381"/>
            <a:ext cx="8077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dirty="0" smtClean="0">
                <a:solidFill>
                  <a:schemeClr val="bg1"/>
                </a:solidFill>
                <a:latin typeface="Bell MT" panose="02020503060305020303" pitchFamily="18" charset="0"/>
              </a:rPr>
              <a:t>Thank you</a:t>
            </a:r>
            <a:endParaRPr lang="ko-KR" altLang="en-US" sz="6600" b="1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64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217152" y="291212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01. </a:t>
            </a:r>
            <a:r>
              <a:rPr lang="ko-KR" altLang="en-US" sz="1600" dirty="0" smtClean="0">
                <a:solidFill>
                  <a:schemeClr val="bg1"/>
                </a:solidFill>
              </a:rPr>
              <a:t>서비스 및 기획 동기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4" name="Picture 10" descr="바탕 화면, 아래를 내려다 보면서, 작업 영역, 키보드, 일, 커피, 플래너, 최소한의, 남자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8" b="4828"/>
          <a:stretch/>
        </p:blipFill>
        <p:spPr bwMode="auto">
          <a:xfrm>
            <a:off x="287866" y="566928"/>
            <a:ext cx="11616267" cy="6053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61041" y="5925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191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217152" y="291212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01. </a:t>
            </a:r>
            <a:r>
              <a:rPr lang="ko-KR" altLang="en-US" sz="1600" dirty="0" smtClean="0">
                <a:solidFill>
                  <a:schemeClr val="bg1"/>
                </a:solidFill>
              </a:rPr>
              <a:t>서비스 및 기획 동기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4" name="Picture 10" descr="바탕 화면, 아래를 내려다 보면서, 작업 영역, 키보드, 일, 커피, 플래너, 최소한의, 남자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8" b="4828"/>
          <a:stretch/>
        </p:blipFill>
        <p:spPr bwMode="auto">
          <a:xfrm>
            <a:off x="287866" y="566928"/>
            <a:ext cx="11616267" cy="6053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61041" y="5925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00711" y="531600"/>
            <a:ext cx="12036425" cy="6417840"/>
          </a:xfrm>
          <a:prstGeom prst="rect">
            <a:avLst/>
          </a:prstGeom>
          <a:solidFill>
            <a:schemeClr val="dk1">
              <a:alpha val="7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-640080" y="2523744"/>
            <a:ext cx="13240512" cy="221284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158240" y="3153115"/>
            <a:ext cx="98755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+mn-ea"/>
              </a:rPr>
              <a:t> 20~30</a:t>
            </a:r>
            <a:r>
              <a:rPr lang="ko-KR" altLang="ko-KR" sz="2800" b="1" dirty="0">
                <a:latin typeface="+mn-ea"/>
              </a:rPr>
              <a:t>대의 건망증 비율이 약</a:t>
            </a:r>
            <a:r>
              <a:rPr lang="en-US" altLang="ko-KR" sz="2800" b="1" dirty="0">
                <a:latin typeface="+mn-ea"/>
              </a:rPr>
              <a:t> 43.9%</a:t>
            </a:r>
            <a:r>
              <a:rPr lang="ko-KR" altLang="ko-KR" sz="2800" b="1" dirty="0">
                <a:latin typeface="+mn-ea"/>
              </a:rPr>
              <a:t>에 달하고 </a:t>
            </a:r>
            <a:r>
              <a:rPr lang="ko-KR" altLang="ko-KR" sz="2800" b="1" dirty="0" smtClean="0">
                <a:latin typeface="+mn-ea"/>
              </a:rPr>
              <a:t>있음</a:t>
            </a:r>
            <a:endParaRPr lang="en-US" altLang="ko-KR" sz="2800" b="1" dirty="0" smtClean="0">
              <a:latin typeface="+mn-ea"/>
            </a:endParaRPr>
          </a:p>
          <a:p>
            <a:pPr algn="ctr"/>
            <a:r>
              <a:rPr lang="ko-KR" altLang="ko-KR" sz="2800" b="1" dirty="0" smtClean="0">
                <a:solidFill>
                  <a:srgbClr val="FF0000"/>
                </a:solidFill>
                <a:latin typeface="+mn-ea"/>
              </a:rPr>
              <a:t>일정</a:t>
            </a:r>
            <a:r>
              <a:rPr lang="ko-KR" altLang="ko-KR" sz="2800" b="1" dirty="0" smtClean="0">
                <a:latin typeface="+mn-ea"/>
              </a:rPr>
              <a:t>이나 </a:t>
            </a:r>
            <a:r>
              <a:rPr lang="ko-KR" altLang="ko-KR" sz="2800" b="1" dirty="0">
                <a:solidFill>
                  <a:srgbClr val="FF0000"/>
                </a:solidFill>
                <a:latin typeface="+mn-ea"/>
              </a:rPr>
              <a:t>소지품</a:t>
            </a:r>
            <a:r>
              <a:rPr lang="ko-KR" altLang="ko-KR" sz="2800" b="1" dirty="0">
                <a:latin typeface="+mn-ea"/>
              </a:rPr>
              <a:t>을 알려주는 서비스 기획</a:t>
            </a:r>
            <a:endParaRPr lang="ko-KR" altLang="en-US" sz="28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3518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217152" y="291212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01. </a:t>
            </a:r>
            <a:r>
              <a:rPr lang="ko-KR" altLang="en-US" sz="1600" dirty="0" smtClean="0">
                <a:solidFill>
                  <a:schemeClr val="bg1"/>
                </a:solidFill>
              </a:rPr>
              <a:t>서비스 및 기획 동기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61041" y="5925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1132701" y="2041909"/>
            <a:ext cx="9926597" cy="2473140"/>
            <a:chOff x="1158240" y="1629303"/>
            <a:chExt cx="9875520" cy="2682553"/>
          </a:xfrm>
        </p:grpSpPr>
        <p:sp>
          <p:nvSpPr>
            <p:cNvPr id="5" name="TextBox 4"/>
            <p:cNvSpPr txBox="1"/>
            <p:nvPr/>
          </p:nvSpPr>
          <p:spPr>
            <a:xfrm>
              <a:off x="1158240" y="2105365"/>
              <a:ext cx="987552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b="1" dirty="0">
                  <a:latin typeface="+mn-ea"/>
                </a:rPr>
                <a:t> </a:t>
              </a:r>
              <a:r>
                <a:rPr lang="ko-KR" altLang="en-US" sz="4400" b="1" dirty="0" err="1" smtClean="0">
                  <a:latin typeface="+mn-ea"/>
                </a:rPr>
                <a:t>일정알리마</a:t>
              </a:r>
              <a:endParaRPr lang="ko-KR" altLang="en-US" sz="4400" b="1" dirty="0">
                <a:latin typeface="+mn-ea"/>
              </a:endParaRPr>
            </a:p>
          </p:txBody>
        </p:sp>
        <p:grpSp>
          <p:nvGrpSpPr>
            <p:cNvPr id="31" name="그룹 30"/>
            <p:cNvGrpSpPr/>
            <p:nvPr/>
          </p:nvGrpSpPr>
          <p:grpSpPr>
            <a:xfrm>
              <a:off x="2850292" y="2951428"/>
              <a:ext cx="6623222" cy="480817"/>
              <a:chOff x="2850292" y="2951428"/>
              <a:chExt cx="6623222" cy="480817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2891482" y="2951429"/>
                <a:ext cx="667265" cy="445043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762825" y="2951428"/>
                <a:ext cx="333633" cy="445043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7128475" y="2951623"/>
                <a:ext cx="565666" cy="445043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850292" y="2970580"/>
                <a:ext cx="662322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b="1" dirty="0" smtClean="0"/>
                  <a:t>일정</a:t>
                </a:r>
                <a:r>
                  <a:rPr lang="en-US" altLang="ko-KR" sz="2400" b="1" dirty="0" smtClean="0"/>
                  <a:t>, </a:t>
                </a:r>
                <a:r>
                  <a:rPr lang="ko-KR" altLang="en-US" sz="2400" b="1" dirty="0" smtClean="0"/>
                  <a:t>소지품 정보를 알려주는 </a:t>
                </a:r>
                <a:r>
                  <a:rPr lang="ko-KR" altLang="en-US" sz="2400" b="1" dirty="0" err="1" smtClean="0"/>
                  <a:t>리마인더</a:t>
                </a:r>
                <a:r>
                  <a:rPr lang="ko-KR" altLang="en-US" sz="2400" b="1" dirty="0" smtClean="0"/>
                  <a:t> 서비스</a:t>
                </a:r>
                <a:endParaRPr lang="ko-KR" altLang="en-US" sz="2400" b="1" dirty="0"/>
              </a:p>
            </p:txBody>
          </p:sp>
        </p:grpSp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658" b="97671" l="9205" r="8954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021460" y="1629303"/>
              <a:ext cx="878260" cy="2682553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658" b="97671" l="9205" r="8954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0800000">
              <a:off x="9477399" y="1629303"/>
              <a:ext cx="878260" cy="2682553"/>
            </a:xfrm>
            <a:prstGeom prst="rect">
              <a:avLst/>
            </a:prstGeom>
          </p:spPr>
        </p:pic>
      </p:grpSp>
      <p:sp>
        <p:nvSpPr>
          <p:cNvPr id="35" name="TextBox 34"/>
          <p:cNvSpPr txBox="1"/>
          <p:nvPr/>
        </p:nvSpPr>
        <p:spPr>
          <a:xfrm>
            <a:off x="1158239" y="4927860"/>
            <a:ext cx="987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atin typeface="+mn-ea"/>
              </a:rPr>
              <a:t>=&gt; </a:t>
            </a:r>
            <a:r>
              <a:rPr lang="ko-KR" altLang="en-US" b="1" dirty="0" smtClean="0">
                <a:solidFill>
                  <a:srgbClr val="FF0000"/>
                </a:solidFill>
                <a:latin typeface="+mn-ea"/>
              </a:rPr>
              <a:t>구글</a:t>
            </a:r>
            <a:r>
              <a:rPr lang="ko-KR" altLang="en-US" b="1" dirty="0" smtClean="0">
                <a:latin typeface="+mn-ea"/>
              </a:rPr>
              <a:t> </a:t>
            </a:r>
            <a:r>
              <a:rPr lang="ko-KR" altLang="en-US" b="1" dirty="0" smtClean="0">
                <a:solidFill>
                  <a:srgbClr val="FF0000"/>
                </a:solidFill>
                <a:latin typeface="+mn-ea"/>
              </a:rPr>
              <a:t>캘린더</a:t>
            </a:r>
            <a:r>
              <a:rPr lang="ko-KR" altLang="en-US" b="1" dirty="0" smtClean="0">
                <a:latin typeface="+mn-ea"/>
              </a:rPr>
              <a:t>에 저장된 일정과 소지품 정보를 검색하여 음성으로 알려줌</a:t>
            </a:r>
            <a:endParaRPr lang="ko-KR" altLang="en-US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269276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217152" y="291212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02. </a:t>
            </a:r>
            <a:r>
              <a:rPr lang="ko-KR" altLang="en-US" sz="1600" dirty="0" smtClean="0">
                <a:solidFill>
                  <a:schemeClr val="bg1"/>
                </a:solidFill>
              </a:rPr>
              <a:t>기존 서비스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61041" y="5925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02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17" name="Picture 2" descr="C:\Users\user\Desktop\ai 인력 양성프로젝트\기존 구글 캘린더.png"/>
          <p:cNvPicPr>
            <a:picLocks noChangeAspect="1" noChangeArrowheads="1"/>
          </p:cNvPicPr>
          <p:nvPr/>
        </p:nvPicPr>
        <p:blipFill>
          <a:blip r:embed="rId2" cstate="print"/>
          <a:srcRect t="3630"/>
          <a:stretch>
            <a:fillRect/>
          </a:stretch>
        </p:blipFill>
        <p:spPr bwMode="auto">
          <a:xfrm>
            <a:off x="1169951" y="1185663"/>
            <a:ext cx="2925394" cy="50144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43" name="그룹 42"/>
          <p:cNvGrpSpPr/>
          <p:nvPr/>
        </p:nvGrpSpPr>
        <p:grpSpPr>
          <a:xfrm>
            <a:off x="3365135" y="2447436"/>
            <a:ext cx="9926597" cy="1963127"/>
            <a:chOff x="3599529" y="3548338"/>
            <a:chExt cx="9926597" cy="1963127"/>
          </a:xfrm>
        </p:grpSpPr>
        <p:grpSp>
          <p:nvGrpSpPr>
            <p:cNvPr id="36" name="그룹 35"/>
            <p:cNvGrpSpPr/>
            <p:nvPr/>
          </p:nvGrpSpPr>
          <p:grpSpPr>
            <a:xfrm>
              <a:off x="3599529" y="3548338"/>
              <a:ext cx="9926597" cy="1830249"/>
              <a:chOff x="3760395" y="3160678"/>
              <a:chExt cx="9926597" cy="1830249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3760395" y="3160678"/>
                <a:ext cx="992659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b="1" dirty="0" smtClean="0">
                    <a:solidFill>
                      <a:schemeClr val="accent1"/>
                    </a:solidFill>
                    <a:latin typeface="+mn-ea"/>
                  </a:rPr>
                  <a:t>G</a:t>
                </a:r>
                <a:r>
                  <a:rPr lang="en-US" altLang="ko-KR" sz="2800" b="1" dirty="0" smtClean="0">
                    <a:solidFill>
                      <a:srgbClr val="C00000"/>
                    </a:solidFill>
                    <a:latin typeface="+mn-ea"/>
                  </a:rPr>
                  <a:t>o</a:t>
                </a:r>
                <a:r>
                  <a:rPr lang="en-US" altLang="ko-KR" sz="2800" b="1" dirty="0" smtClean="0">
                    <a:solidFill>
                      <a:schemeClr val="accent4"/>
                    </a:solidFill>
                    <a:latin typeface="+mn-ea"/>
                  </a:rPr>
                  <a:t>o</a:t>
                </a:r>
                <a:r>
                  <a:rPr lang="en-US" altLang="ko-KR" sz="2800" b="1" dirty="0" smtClean="0">
                    <a:solidFill>
                      <a:schemeClr val="accent1"/>
                    </a:solidFill>
                    <a:latin typeface="+mn-ea"/>
                  </a:rPr>
                  <a:t>g</a:t>
                </a:r>
                <a:r>
                  <a:rPr lang="en-US" altLang="ko-KR" sz="2800" b="1" dirty="0" smtClean="0">
                    <a:solidFill>
                      <a:srgbClr val="00B050"/>
                    </a:solidFill>
                    <a:latin typeface="+mn-ea"/>
                  </a:rPr>
                  <a:t>l</a:t>
                </a:r>
                <a:r>
                  <a:rPr lang="en-US" altLang="ko-KR" sz="2800" b="1" dirty="0" smtClean="0">
                    <a:solidFill>
                      <a:srgbClr val="C00000"/>
                    </a:solidFill>
                    <a:latin typeface="+mn-ea"/>
                  </a:rPr>
                  <a:t>e</a:t>
                </a:r>
                <a:r>
                  <a:rPr lang="en-US" altLang="ko-KR" sz="2800" b="1" dirty="0" smtClean="0">
                    <a:latin typeface="+mn-ea"/>
                  </a:rPr>
                  <a:t> </a:t>
                </a:r>
                <a:r>
                  <a:rPr lang="ko-KR" altLang="en-US" sz="2800" b="1" dirty="0" smtClean="0">
                    <a:latin typeface="+mn-ea"/>
                  </a:rPr>
                  <a:t>캘린더 서비스</a:t>
                </a:r>
                <a:endParaRPr lang="ko-KR" altLang="en-US" sz="2800" b="1" dirty="0">
                  <a:latin typeface="+mn-ea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6442234" y="4283041"/>
                <a:ext cx="475144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dirty="0" smtClean="0">
                    <a:latin typeface="+mn-ea"/>
                  </a:rPr>
                  <a:t>요청하는 날에 맞춰 구글 캘린더에 미리 입력해 둔 일정을 음성으로 안내함</a:t>
                </a:r>
                <a:endParaRPr lang="ko-KR" altLang="en-US" sz="2000" b="1" dirty="0">
                  <a:latin typeface="+mn-ea"/>
                </a:endParaRPr>
              </a:p>
            </p:txBody>
          </p:sp>
        </p:grpSp>
        <p:sp>
          <p:nvSpPr>
            <p:cNvPr id="44" name="직사각형 43"/>
            <p:cNvSpPr/>
            <p:nvPr/>
          </p:nvSpPr>
          <p:spPr>
            <a:xfrm>
              <a:off x="6229032" y="4511718"/>
              <a:ext cx="4803777" cy="999747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b="1"/>
            </a:p>
          </p:txBody>
        </p:sp>
      </p:grpSp>
      <p:sp>
        <p:nvSpPr>
          <p:cNvPr id="47" name="직사각형 46"/>
          <p:cNvSpPr/>
          <p:nvPr/>
        </p:nvSpPr>
        <p:spPr>
          <a:xfrm>
            <a:off x="100711" y="531600"/>
            <a:ext cx="12036425" cy="6417840"/>
          </a:xfrm>
          <a:prstGeom prst="rect">
            <a:avLst/>
          </a:prstGeom>
          <a:solidFill>
            <a:schemeClr val="dk1">
              <a:alpha val="7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2567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217152" y="291212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02. </a:t>
            </a:r>
            <a:r>
              <a:rPr lang="ko-KR" altLang="en-US" sz="1600" dirty="0" smtClean="0">
                <a:solidFill>
                  <a:schemeClr val="bg1"/>
                </a:solidFill>
              </a:rPr>
              <a:t>기존 서비스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61041" y="5925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02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17" name="Picture 2" descr="C:\Users\user\Desktop\ai 인력 양성프로젝트\기존 구글 캘린더.png"/>
          <p:cNvPicPr>
            <a:picLocks noChangeAspect="1" noChangeArrowheads="1"/>
          </p:cNvPicPr>
          <p:nvPr/>
        </p:nvPicPr>
        <p:blipFill>
          <a:blip r:embed="rId2" cstate="print"/>
          <a:srcRect t="3630"/>
          <a:stretch>
            <a:fillRect/>
          </a:stretch>
        </p:blipFill>
        <p:spPr bwMode="auto">
          <a:xfrm>
            <a:off x="1169951" y="1185663"/>
            <a:ext cx="2925394" cy="50144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43" name="그룹 42"/>
          <p:cNvGrpSpPr/>
          <p:nvPr/>
        </p:nvGrpSpPr>
        <p:grpSpPr>
          <a:xfrm>
            <a:off x="3365135" y="2447436"/>
            <a:ext cx="9926597" cy="1963127"/>
            <a:chOff x="3599529" y="3548338"/>
            <a:chExt cx="9926597" cy="1963127"/>
          </a:xfrm>
        </p:grpSpPr>
        <p:sp>
          <p:nvSpPr>
            <p:cNvPr id="20" name="TextBox 19"/>
            <p:cNvSpPr txBox="1"/>
            <p:nvPr/>
          </p:nvSpPr>
          <p:spPr>
            <a:xfrm>
              <a:off x="3599529" y="3548338"/>
              <a:ext cx="99265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 smtClean="0">
                  <a:solidFill>
                    <a:schemeClr val="accent1"/>
                  </a:solidFill>
                  <a:latin typeface="+mn-ea"/>
                </a:rPr>
                <a:t>G</a:t>
              </a:r>
              <a:r>
                <a:rPr lang="en-US" altLang="ko-KR" sz="2800" b="1" dirty="0" smtClean="0">
                  <a:solidFill>
                    <a:srgbClr val="C00000"/>
                  </a:solidFill>
                  <a:latin typeface="+mn-ea"/>
                </a:rPr>
                <a:t>o</a:t>
              </a:r>
              <a:r>
                <a:rPr lang="en-US" altLang="ko-KR" sz="2800" b="1" dirty="0" smtClean="0">
                  <a:solidFill>
                    <a:schemeClr val="accent4"/>
                  </a:solidFill>
                  <a:latin typeface="+mn-ea"/>
                </a:rPr>
                <a:t>o</a:t>
              </a:r>
              <a:r>
                <a:rPr lang="en-US" altLang="ko-KR" sz="2800" b="1" dirty="0" smtClean="0">
                  <a:solidFill>
                    <a:schemeClr val="accent1"/>
                  </a:solidFill>
                  <a:latin typeface="+mn-ea"/>
                </a:rPr>
                <a:t>g</a:t>
              </a:r>
              <a:r>
                <a:rPr lang="en-US" altLang="ko-KR" sz="2800" b="1" dirty="0" smtClean="0">
                  <a:solidFill>
                    <a:srgbClr val="00B050"/>
                  </a:solidFill>
                  <a:latin typeface="+mn-ea"/>
                </a:rPr>
                <a:t>l</a:t>
              </a:r>
              <a:r>
                <a:rPr lang="en-US" altLang="ko-KR" sz="2800" b="1" dirty="0" smtClean="0">
                  <a:solidFill>
                    <a:srgbClr val="C00000"/>
                  </a:solidFill>
                  <a:latin typeface="+mn-ea"/>
                </a:rPr>
                <a:t>e</a:t>
              </a:r>
              <a:r>
                <a:rPr lang="en-US" altLang="ko-KR" sz="2800" b="1" dirty="0" smtClean="0">
                  <a:latin typeface="+mn-ea"/>
                </a:rPr>
                <a:t> </a:t>
              </a:r>
              <a:r>
                <a:rPr lang="ko-KR" altLang="en-US" sz="2800" b="1" dirty="0" smtClean="0">
                  <a:latin typeface="+mn-ea"/>
                </a:rPr>
                <a:t>캘린더 서비스</a:t>
              </a:r>
              <a:endParaRPr lang="ko-KR" altLang="en-US" sz="2800" b="1" dirty="0">
                <a:latin typeface="+mn-ea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6229032" y="4511718"/>
              <a:ext cx="4803777" cy="999747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b="1"/>
            </a:p>
          </p:txBody>
        </p:sp>
      </p:grpSp>
      <p:sp>
        <p:nvSpPr>
          <p:cNvPr id="39" name="직사각형 38"/>
          <p:cNvSpPr/>
          <p:nvPr/>
        </p:nvSpPr>
        <p:spPr>
          <a:xfrm>
            <a:off x="155575" y="560232"/>
            <a:ext cx="12036425" cy="6417840"/>
          </a:xfrm>
          <a:prstGeom prst="rect">
            <a:avLst/>
          </a:prstGeom>
          <a:solidFill>
            <a:schemeClr val="dk1">
              <a:alpha val="7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742950" y="2074016"/>
            <a:ext cx="718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1.</a:t>
            </a:r>
            <a:endParaRPr lang="ko-KR" altLang="en-US" sz="28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714934" y="2150960"/>
            <a:ext cx="7351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b="1" dirty="0" smtClean="0">
                <a:latin typeface="+mn-ea"/>
              </a:rPr>
              <a:t> 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해당하는 날의 전체 일정을 말해주기 때문에 때로는 </a:t>
            </a:r>
            <a:r>
              <a:rPr lang="ko-KR" altLang="en-US" b="1" dirty="0" smtClean="0">
                <a:solidFill>
                  <a:srgbClr val="FF0000"/>
                </a:solidFill>
                <a:latin typeface="+mn-ea"/>
              </a:rPr>
              <a:t>비효율적</a:t>
            </a:r>
            <a:endParaRPr lang="ko-KR" altLang="en-US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714934" y="1979868"/>
            <a:ext cx="7351933" cy="71151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b="1"/>
          </a:p>
        </p:txBody>
      </p:sp>
      <p:sp>
        <p:nvSpPr>
          <p:cNvPr id="27" name="TextBox 26"/>
          <p:cNvSpPr txBox="1"/>
          <p:nvPr/>
        </p:nvSpPr>
        <p:spPr>
          <a:xfrm>
            <a:off x="1742950" y="3620262"/>
            <a:ext cx="718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2</a:t>
            </a:r>
            <a:r>
              <a:rPr lang="en-US" altLang="ko-KR" sz="2800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  <a:endParaRPr lang="ko-KR" altLang="en-US" sz="28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714934" y="3381999"/>
            <a:ext cx="7351933" cy="99974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b="1"/>
          </a:p>
        </p:txBody>
      </p:sp>
      <p:sp>
        <p:nvSpPr>
          <p:cNvPr id="33" name="TextBox 32"/>
          <p:cNvSpPr txBox="1"/>
          <p:nvPr/>
        </p:nvSpPr>
        <p:spPr>
          <a:xfrm>
            <a:off x="2714934" y="3558707"/>
            <a:ext cx="7351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 다른 사람</a:t>
            </a: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가족</a:t>
            </a: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직장 동료 등</a:t>
            </a: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)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과 함께 있는 경우 </a:t>
            </a:r>
            <a:r>
              <a:rPr lang="ko-KR" altLang="en-US" b="1" dirty="0" smtClean="0">
                <a:solidFill>
                  <a:srgbClr val="FF0000"/>
                </a:solidFill>
                <a:latin typeface="+mn-ea"/>
              </a:rPr>
              <a:t>알리고 싶지 않은 일정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까지 다 말해 주는 것이 부담스러움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714934" y="5039164"/>
            <a:ext cx="7351931" cy="62721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b="1"/>
          </a:p>
        </p:txBody>
      </p:sp>
      <p:sp>
        <p:nvSpPr>
          <p:cNvPr id="35" name="TextBox 34"/>
          <p:cNvSpPr txBox="1"/>
          <p:nvPr/>
        </p:nvSpPr>
        <p:spPr>
          <a:xfrm>
            <a:off x="2714933" y="5165838"/>
            <a:ext cx="7351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 특정 일정이 언제 있는지 </a:t>
            </a:r>
            <a:r>
              <a:rPr lang="ko-KR" altLang="en-US" b="1" dirty="0" smtClean="0">
                <a:solidFill>
                  <a:srgbClr val="FF0000"/>
                </a:solidFill>
                <a:latin typeface="+mn-ea"/>
              </a:rPr>
              <a:t>날짜를</a:t>
            </a:r>
            <a:r>
              <a:rPr lang="ko-KR" altLang="en-US" b="1" dirty="0" smtClean="0">
                <a:latin typeface="+mn-ea"/>
              </a:rPr>
              <a:t> </a:t>
            </a:r>
            <a:r>
              <a:rPr lang="ko-KR" altLang="en-US" b="1" dirty="0" smtClean="0">
                <a:solidFill>
                  <a:srgbClr val="FF0000"/>
                </a:solidFill>
                <a:latin typeface="+mn-ea"/>
              </a:rPr>
              <a:t>검색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해주는</a:t>
            </a:r>
            <a:r>
              <a:rPr lang="ko-KR" altLang="en-US" b="1" dirty="0" smtClean="0">
                <a:latin typeface="+mn-ea"/>
              </a:rPr>
              <a:t> 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기능이 부재</a:t>
            </a:r>
          </a:p>
          <a:p>
            <a:pPr algn="just"/>
            <a:endParaRPr lang="ko-KR" altLang="en-US" b="1" dirty="0"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742950" y="5143161"/>
            <a:ext cx="718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3</a:t>
            </a:r>
            <a:r>
              <a:rPr lang="en-US" altLang="ko-KR" sz="2800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  <a:endParaRPr lang="ko-KR" altLang="en-US" sz="28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055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ln w="28575"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  <a:ln w="28575"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217152" y="291212"/>
            <a:ext cx="2584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02. </a:t>
            </a:r>
            <a:r>
              <a:rPr lang="ko-KR" altLang="en-US" sz="1600" dirty="0" smtClean="0">
                <a:solidFill>
                  <a:schemeClr val="bg1"/>
                </a:solidFill>
              </a:rPr>
              <a:t>기존 서비스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61041" y="5925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02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cxnSp>
        <p:nvCxnSpPr>
          <p:cNvPr id="51" name="직선 연결선 50"/>
          <p:cNvCxnSpPr/>
          <p:nvPr/>
        </p:nvCxnSpPr>
        <p:spPr>
          <a:xfrm>
            <a:off x="6079525" y="1560428"/>
            <a:ext cx="0" cy="4677139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/>
          <p:cNvSpPr/>
          <p:nvPr/>
        </p:nvSpPr>
        <p:spPr>
          <a:xfrm>
            <a:off x="736886" y="1526264"/>
            <a:ext cx="1100471" cy="36151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+mn-ea"/>
              </a:rPr>
              <a:t>개선방안 </a:t>
            </a:r>
            <a:r>
              <a:rPr lang="en-US" altLang="ko-KR" sz="1400" b="1" dirty="0">
                <a:latin typeface="+mn-ea"/>
              </a:rPr>
              <a:t>1</a:t>
            </a:r>
            <a:endParaRPr lang="ko-KR" altLang="en-US" sz="1400" b="1" dirty="0">
              <a:latin typeface="+mn-ea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6689547" y="1526264"/>
            <a:ext cx="1100471" cy="36151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+mn-ea"/>
              </a:rPr>
              <a:t>개선방안 </a:t>
            </a:r>
            <a:r>
              <a:rPr lang="en-US" altLang="ko-KR" sz="1400" b="1" dirty="0" smtClean="0">
                <a:latin typeface="+mn-ea"/>
              </a:rPr>
              <a:t>2</a:t>
            </a:r>
            <a:endParaRPr lang="ko-KR" altLang="en-US" sz="1400" b="1" dirty="0">
              <a:latin typeface="+mn-ea"/>
            </a:endParaRPr>
          </a:p>
        </p:txBody>
      </p:sp>
      <p:sp>
        <p:nvSpPr>
          <p:cNvPr id="54" name="오각형 53"/>
          <p:cNvSpPr/>
          <p:nvPr/>
        </p:nvSpPr>
        <p:spPr>
          <a:xfrm>
            <a:off x="3174784" y="3178700"/>
            <a:ext cx="1728192" cy="576064"/>
          </a:xfrm>
          <a:prstGeom prst="homePlate">
            <a:avLst/>
          </a:prstGeom>
          <a:solidFill>
            <a:schemeClr val="bg1"/>
          </a:solidFill>
          <a:ln w="28575">
            <a:solidFill>
              <a:srgbClr val="2F40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67" b="1" dirty="0">
                <a:solidFill>
                  <a:schemeClr val="tx1"/>
                </a:solidFill>
                <a:latin typeface="+mn-ea"/>
                <a:cs typeface="함초롬돋움" pitchFamily="18" charset="-127"/>
              </a:rPr>
              <a:t>업무 일정</a:t>
            </a:r>
          </a:p>
        </p:txBody>
      </p:sp>
      <p:sp>
        <p:nvSpPr>
          <p:cNvPr id="55" name="오각형 54"/>
          <p:cNvSpPr/>
          <p:nvPr/>
        </p:nvSpPr>
        <p:spPr>
          <a:xfrm>
            <a:off x="3174784" y="3994791"/>
            <a:ext cx="1728192" cy="576064"/>
          </a:xfrm>
          <a:prstGeom prst="homePlate">
            <a:avLst/>
          </a:prstGeom>
          <a:solidFill>
            <a:schemeClr val="bg1"/>
          </a:solidFill>
          <a:ln w="28575">
            <a:solidFill>
              <a:srgbClr val="2F40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67" b="1" dirty="0">
                <a:solidFill>
                  <a:schemeClr val="tx1"/>
                </a:solidFill>
                <a:latin typeface="+mn-ea"/>
                <a:cs typeface="함초롬돋움" pitchFamily="18" charset="-127"/>
              </a:rPr>
              <a:t>개인 일정</a:t>
            </a:r>
          </a:p>
        </p:txBody>
      </p:sp>
      <p:sp>
        <p:nvSpPr>
          <p:cNvPr id="56" name="오각형 55"/>
          <p:cNvSpPr/>
          <p:nvPr/>
        </p:nvSpPr>
        <p:spPr>
          <a:xfrm>
            <a:off x="3174784" y="4810881"/>
            <a:ext cx="1728192" cy="576064"/>
          </a:xfrm>
          <a:prstGeom prst="homePlate">
            <a:avLst/>
          </a:prstGeom>
          <a:solidFill>
            <a:schemeClr val="bg1"/>
          </a:solidFill>
          <a:ln w="28575">
            <a:solidFill>
              <a:srgbClr val="2F40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67" b="1" dirty="0">
                <a:solidFill>
                  <a:schemeClr val="tx1"/>
                </a:solidFill>
                <a:latin typeface="+mn-ea"/>
                <a:cs typeface="함초롬돋움" pitchFamily="18" charset="-127"/>
              </a:rPr>
              <a:t>소지품</a:t>
            </a:r>
          </a:p>
        </p:txBody>
      </p:sp>
      <p:sp>
        <p:nvSpPr>
          <p:cNvPr id="57" name="타원 56"/>
          <p:cNvSpPr/>
          <p:nvPr/>
        </p:nvSpPr>
        <p:spPr>
          <a:xfrm>
            <a:off x="1158560" y="3850775"/>
            <a:ext cx="1440160" cy="864096"/>
          </a:xfrm>
          <a:prstGeom prst="ellipse">
            <a:avLst/>
          </a:prstGeom>
          <a:solidFill>
            <a:schemeClr val="bg1"/>
          </a:solidFill>
          <a:ln w="28575">
            <a:solidFill>
              <a:srgbClr val="2F40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67" b="1" dirty="0">
                <a:solidFill>
                  <a:schemeClr val="tx1"/>
                </a:solidFill>
                <a:latin typeface="+mn-ea"/>
              </a:rPr>
              <a:t>전체 일정</a:t>
            </a:r>
          </a:p>
        </p:txBody>
      </p:sp>
      <p:cxnSp>
        <p:nvCxnSpPr>
          <p:cNvPr id="58" name="꺾인 연결선 57"/>
          <p:cNvCxnSpPr>
            <a:stCxn id="54" idx="1"/>
            <a:endCxn id="56" idx="1"/>
          </p:cNvCxnSpPr>
          <p:nvPr/>
        </p:nvCxnSpPr>
        <p:spPr>
          <a:xfrm rot="10800000" flipV="1">
            <a:off x="3174784" y="3466731"/>
            <a:ext cx="12700" cy="1632181"/>
          </a:xfrm>
          <a:prstGeom prst="bentConnector3">
            <a:avLst>
              <a:gd name="adj1" fmla="val 1800000"/>
            </a:avLst>
          </a:prstGeom>
          <a:ln w="28575">
            <a:solidFill>
              <a:srgbClr val="2F40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3" descr="C:\Users\user\Desktop\돋보기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47745" y="3096599"/>
            <a:ext cx="1968219" cy="1968219"/>
          </a:xfrm>
          <a:prstGeom prst="rect">
            <a:avLst/>
          </a:prstGeom>
          <a:noFill/>
        </p:spPr>
      </p:pic>
      <p:cxnSp>
        <p:nvCxnSpPr>
          <p:cNvPr id="60" name="직선 연결선 59"/>
          <p:cNvCxnSpPr/>
          <p:nvPr/>
        </p:nvCxnSpPr>
        <p:spPr>
          <a:xfrm>
            <a:off x="2611420" y="4286865"/>
            <a:ext cx="576064" cy="0"/>
          </a:xfrm>
          <a:prstGeom prst="line">
            <a:avLst/>
          </a:prstGeom>
          <a:ln w="28575">
            <a:solidFill>
              <a:srgbClr val="2F40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795549" y="2094391"/>
            <a:ext cx="1083091" cy="4215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736886" y="2129606"/>
            <a:ext cx="5071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+mn-ea"/>
              </a:rPr>
              <a:t>카테고리 </a:t>
            </a:r>
            <a:r>
              <a:rPr lang="ko-KR" altLang="en-US" sz="2000" b="1" dirty="0" smtClean="0">
                <a:latin typeface="+mn-ea"/>
              </a:rPr>
              <a:t>분류</a:t>
            </a:r>
            <a:r>
              <a:rPr lang="en-US" altLang="ko-KR" sz="2000" b="1" dirty="0">
                <a:latin typeface="+mn-ea"/>
              </a:rPr>
              <a:t> </a:t>
            </a:r>
            <a:r>
              <a:rPr lang="en-US" altLang="ko-KR" sz="2000" b="1" dirty="0" smtClean="0">
                <a:latin typeface="+mn-ea"/>
              </a:rPr>
              <a:t>- </a:t>
            </a:r>
            <a:r>
              <a:rPr lang="en-US" altLang="ko-KR" sz="1600" b="1" dirty="0" smtClean="0">
                <a:latin typeface="+mn-ea"/>
              </a:rPr>
              <a:t>(</a:t>
            </a:r>
            <a:r>
              <a:rPr lang="ko-KR" altLang="en-US" sz="1600" b="1" dirty="0">
                <a:latin typeface="+mn-ea"/>
              </a:rPr>
              <a:t>업무 일정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개인 일정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소지품</a:t>
            </a:r>
            <a:r>
              <a:rPr lang="en-US" altLang="ko-KR" sz="1600" b="1" dirty="0">
                <a:latin typeface="+mn-ea"/>
              </a:rPr>
              <a:t>)</a:t>
            </a:r>
            <a:endParaRPr lang="en-US" altLang="ko-KR" b="1" dirty="0">
              <a:latin typeface="+mn-ea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7893408" y="2145153"/>
            <a:ext cx="617817" cy="3815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6655589" y="2129606"/>
            <a:ext cx="37112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+mn-ea"/>
              </a:rPr>
              <a:t>특정 일정 날짜 찾는 기능 추가</a:t>
            </a:r>
            <a:endParaRPr lang="en-US" altLang="ko-KR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151757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2095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95267" y="291212"/>
            <a:ext cx="3106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03. </a:t>
            </a:r>
            <a:r>
              <a:rPr lang="ko-KR" altLang="en-US" sz="1600" dirty="0" smtClean="0">
                <a:solidFill>
                  <a:schemeClr val="bg1"/>
                </a:solidFill>
              </a:rPr>
              <a:t>세부 기능 및 </a:t>
            </a:r>
            <a:r>
              <a:rPr lang="en-US" altLang="ko-KR" sz="1600" dirty="0" smtClean="0">
                <a:solidFill>
                  <a:schemeClr val="bg1"/>
                </a:solidFill>
              </a:rPr>
              <a:t>VUX </a:t>
            </a:r>
            <a:r>
              <a:rPr lang="ko-KR" altLang="en-US" sz="1600" dirty="0" smtClean="0">
                <a:solidFill>
                  <a:schemeClr val="bg1"/>
                </a:solidFill>
              </a:rPr>
              <a:t>시나리오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61041" y="5925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03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20" name="Picture 2" descr="알버트 AI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16" b="92691" l="10000" r="90000">
                        <a14:foregroundMark x1="66897" y1="42924" x2="76207" y2="42924"/>
                        <a14:foregroundMark x1="76897" y1="42613" x2="83448" y2="46501"/>
                        <a14:foregroundMark x1="83103" y1="47434" x2="81724" y2="50544"/>
                        <a14:foregroundMark x1="80690" y1="47589" x2="70345" y2="43235"/>
                        <a14:foregroundMark x1="36552" y1="42302" x2="26207" y2="43701"/>
                        <a14:foregroundMark x1="25862" y1="44012" x2="21379" y2="48212"/>
                        <a14:foregroundMark x1="25172" y1="44323" x2="21034" y2="45879"/>
                        <a14:foregroundMark x1="33793" y1="49922" x2="36207" y2="46812"/>
                        <a14:foregroundMark x1="30000" y1="32193" x2="32759" y2="35303"/>
                        <a14:foregroundMark x1="45862" y1="53499" x2="57241" y2="76516"/>
                        <a14:foregroundMark x1="25172" y1="59720" x2="15862" y2="78538"/>
                        <a14:foregroundMark x1="18621" y1="88025" x2="22069" y2="92068"/>
                        <a14:foregroundMark x1="84138" y1="88025" x2="84483" y2="92224"/>
                        <a14:foregroundMark x1="58966" y1="57543" x2="54483" y2="52877"/>
                        <a14:foregroundMark x1="68966" y1="48523" x2="68966" y2="48523"/>
                        <a14:foregroundMark x1="34483" y1="49767" x2="43448" y2="52255"/>
                        <a14:backgroundMark x1="21379" y1="44323" x2="19310" y2="47589"/>
                        <a14:backgroundMark x1="72414" y1="93313" x2="75172" y2="91446"/>
                      </a14:backgroundRemoval>
                    </a14:imgEffect>
                  </a14:imgLayer>
                </a14:imgProps>
              </a:ext>
            </a:extLst>
          </a:blip>
          <a:srcRect t="28616" r="-1668"/>
          <a:stretch>
            <a:fillRect/>
          </a:stretch>
        </p:blipFill>
        <p:spPr bwMode="auto">
          <a:xfrm>
            <a:off x="1012993" y="2309446"/>
            <a:ext cx="2146421" cy="3341525"/>
          </a:xfrm>
          <a:prstGeom prst="rect">
            <a:avLst/>
          </a:prstGeom>
          <a:noFill/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24" b="89418" l="6878" r="94180">
                        <a14:foregroundMark x1="23280" y1="42857" x2="23280" y2="42857"/>
                        <a14:foregroundMark x1="26984" y1="44444" x2="26984" y2="44444"/>
                        <a14:foregroundMark x1="28571" y1="40212" x2="26984" y2="40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11780" y="1057016"/>
            <a:ext cx="1938623" cy="1938623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091870" y="1484598"/>
            <a:ext cx="506719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b="1" dirty="0" smtClean="0"/>
              <a:t>전체 일정 검색</a:t>
            </a:r>
            <a:endParaRPr lang="en-US" altLang="ko-KR" sz="2000" b="1" dirty="0" smtClean="0"/>
          </a:p>
          <a:p>
            <a:r>
              <a:rPr lang="en-US" altLang="ko-KR" sz="1400" b="1" dirty="0" smtClean="0"/>
              <a:t>=&gt; </a:t>
            </a:r>
            <a:r>
              <a:rPr lang="ko-KR" altLang="en-US" sz="1400" b="1" dirty="0" smtClean="0"/>
              <a:t>특정 날짜의 전체 일정 정보를 안내</a:t>
            </a:r>
            <a:endParaRPr lang="en-US" altLang="ko-KR" sz="14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6091870" y="2372303"/>
            <a:ext cx="506719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2. </a:t>
            </a:r>
            <a:r>
              <a:rPr lang="ko-KR" altLang="en-US" sz="2000" b="1" dirty="0" smtClean="0"/>
              <a:t>업무 일정 검색</a:t>
            </a:r>
            <a:endParaRPr lang="en-US" altLang="ko-KR" sz="2000" b="1" dirty="0" smtClean="0"/>
          </a:p>
          <a:p>
            <a:r>
              <a:rPr lang="en-US" altLang="ko-KR" sz="1400" b="1" dirty="0" smtClean="0"/>
              <a:t>=&gt; </a:t>
            </a:r>
            <a:r>
              <a:rPr lang="ko-KR" altLang="en-US" sz="1400" b="1" dirty="0" smtClean="0"/>
              <a:t>특정 날짜의 업무 일정 정보를 안내</a:t>
            </a:r>
            <a:endParaRPr lang="en-US" altLang="ko-KR" sz="1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6091870" y="3260008"/>
            <a:ext cx="506719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3</a:t>
            </a:r>
            <a:r>
              <a:rPr lang="en-US" altLang="ko-KR" sz="2000" b="1" dirty="0" smtClean="0"/>
              <a:t>. </a:t>
            </a:r>
            <a:r>
              <a:rPr lang="ko-KR" altLang="en-US" sz="2000" b="1" dirty="0" smtClean="0"/>
              <a:t>개인 일정 검색</a:t>
            </a:r>
            <a:endParaRPr lang="en-US" altLang="ko-KR" sz="2000" b="1" dirty="0" smtClean="0"/>
          </a:p>
          <a:p>
            <a:r>
              <a:rPr lang="en-US" altLang="ko-KR" sz="1400" b="1" dirty="0" smtClean="0"/>
              <a:t>=&gt; </a:t>
            </a:r>
            <a:r>
              <a:rPr lang="ko-KR" altLang="en-US" sz="1400" b="1" dirty="0" smtClean="0"/>
              <a:t>특정 날짜의 개인 일정 정보를 안내</a:t>
            </a:r>
            <a:endParaRPr lang="en-US" altLang="ko-KR" sz="14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6091870" y="4147713"/>
            <a:ext cx="506719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4. </a:t>
            </a:r>
            <a:r>
              <a:rPr lang="ko-KR" altLang="en-US" sz="2000" b="1" dirty="0" smtClean="0"/>
              <a:t>소지품 검색</a:t>
            </a:r>
            <a:endParaRPr lang="en-US" altLang="ko-KR" sz="2000" b="1" dirty="0" smtClean="0"/>
          </a:p>
          <a:p>
            <a:r>
              <a:rPr lang="en-US" altLang="ko-KR" sz="1400" b="1" dirty="0" smtClean="0"/>
              <a:t>=&gt; </a:t>
            </a:r>
            <a:r>
              <a:rPr lang="ko-KR" altLang="en-US" sz="1400" b="1" dirty="0" smtClean="0"/>
              <a:t>특정 날짜에 챙겨야 하는 소지품 정보를 안내</a:t>
            </a:r>
            <a:endParaRPr lang="en-US" altLang="ko-KR" sz="14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6091870" y="5035418"/>
            <a:ext cx="506719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5</a:t>
            </a:r>
            <a:r>
              <a:rPr lang="en-US" altLang="ko-KR" sz="2000" b="1" dirty="0" smtClean="0"/>
              <a:t>. </a:t>
            </a:r>
            <a:r>
              <a:rPr lang="ko-KR" altLang="en-US" sz="2000" b="1" dirty="0" smtClean="0"/>
              <a:t>특정 일정 검색</a:t>
            </a:r>
            <a:endParaRPr lang="en-US" altLang="ko-KR" sz="2000" b="1" dirty="0" smtClean="0"/>
          </a:p>
          <a:p>
            <a:r>
              <a:rPr lang="en-US" altLang="ko-KR" sz="1400" b="1" dirty="0" smtClean="0"/>
              <a:t>=&gt; </a:t>
            </a:r>
            <a:r>
              <a:rPr lang="ko-KR" altLang="en-US" sz="1400" b="1" dirty="0" smtClean="0"/>
              <a:t>특정 일정이 있는 날짜와 세부 정보를 안내</a:t>
            </a:r>
            <a:endParaRPr lang="en-US" altLang="ko-KR" sz="1400" b="1" dirty="0"/>
          </a:p>
        </p:txBody>
      </p:sp>
    </p:spTree>
    <p:extLst>
      <p:ext uri="{BB962C8B-B14F-4D97-AF65-F5344CB8AC3E}">
        <p14:creationId xmlns:p14="http://schemas.microsoft.com/office/powerpoint/2010/main" val="15663470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2095"/>
            <a:ext cx="12192000" cy="6858000"/>
            <a:chOff x="0" y="0"/>
            <a:chExt cx="12192000" cy="6858000"/>
          </a:xfrm>
        </p:grpSpPr>
        <p:grpSp>
          <p:nvGrpSpPr>
            <p:cNvPr id="10" name="그룹 9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87867" y="587905"/>
                <a:ext cx="11616267" cy="6028266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548884" y="0"/>
                <a:ext cx="1094232" cy="112236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808641" y="4401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96266" y="230521"/>
            <a:ext cx="180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일정알리마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95267" y="291212"/>
            <a:ext cx="3106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</a:rPr>
              <a:t>03. </a:t>
            </a:r>
            <a:r>
              <a:rPr lang="ko-KR" altLang="en-US" sz="1600" dirty="0" smtClean="0">
                <a:solidFill>
                  <a:schemeClr val="bg1"/>
                </a:solidFill>
              </a:rPr>
              <a:t>세부 기능 및 </a:t>
            </a:r>
            <a:r>
              <a:rPr lang="en-US" altLang="ko-KR" sz="1600" dirty="0" smtClean="0">
                <a:solidFill>
                  <a:schemeClr val="bg1"/>
                </a:solidFill>
              </a:rPr>
              <a:t>VUX </a:t>
            </a:r>
            <a:r>
              <a:rPr lang="ko-KR" altLang="en-US" sz="1600" dirty="0" smtClean="0">
                <a:solidFill>
                  <a:schemeClr val="bg1"/>
                </a:solidFill>
              </a:rPr>
              <a:t>시나리오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AutoShape 8" descr="Hero Illustr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319866" y="590436"/>
            <a:ext cx="7620000" cy="6046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4431571" y="1963224"/>
            <a:ext cx="4060497" cy="675967"/>
            <a:chOff x="3564616" y="1780718"/>
            <a:chExt cx="4199318" cy="725654"/>
          </a:xfrm>
        </p:grpSpPr>
        <p:sp>
          <p:nvSpPr>
            <p:cNvPr id="2" name="모서리가 둥근 직사각형 1"/>
            <p:cNvSpPr/>
            <p:nvPr/>
          </p:nvSpPr>
          <p:spPr>
            <a:xfrm>
              <a:off x="3886286" y="1780718"/>
              <a:ext cx="2575561" cy="725654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3564616" y="1956139"/>
              <a:ext cx="4199318" cy="447543"/>
              <a:chOff x="3564616" y="1956139"/>
              <a:chExt cx="4199318" cy="447543"/>
            </a:xfrm>
          </p:grpSpPr>
          <p:sp>
            <p:nvSpPr>
              <p:cNvPr id="3" name="이등변 삼각형 2"/>
              <p:cNvSpPr/>
              <p:nvPr/>
            </p:nvSpPr>
            <p:spPr>
              <a:xfrm rot="16200000">
                <a:off x="3687417" y="1969543"/>
                <a:ext cx="262466" cy="508067"/>
              </a:xfrm>
              <a:prstGeom prst="triangle">
                <a:avLst>
                  <a:gd name="adj" fmla="val 0"/>
                </a:avLst>
              </a:prstGeom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4055654" y="1956139"/>
                <a:ext cx="29718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b="1" dirty="0" smtClean="0">
                    <a:latin typeface="+mn-ea"/>
                  </a:rPr>
                  <a:t>오늘 일정 알려줘</a:t>
                </a:r>
                <a:r>
                  <a:rPr lang="en-US" altLang="ko-KR" sz="2000" b="1" dirty="0" smtClean="0">
                    <a:latin typeface="+mn-ea"/>
                  </a:rPr>
                  <a:t>!</a:t>
                </a:r>
                <a:endParaRPr lang="ko-KR" altLang="en-US" sz="2000" b="1" dirty="0">
                  <a:latin typeface="+mn-ea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6764867" y="2126683"/>
                <a:ext cx="9990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/>
                  <a:t>11/28</a:t>
                </a:r>
                <a:endParaRPr lang="ko-KR" altLang="en-US" sz="1200" dirty="0"/>
              </a:p>
            </p:txBody>
          </p:sp>
        </p:grpSp>
      </p:grpSp>
      <p:grpSp>
        <p:nvGrpSpPr>
          <p:cNvPr id="17" name="그룹 16"/>
          <p:cNvGrpSpPr/>
          <p:nvPr/>
        </p:nvGrpSpPr>
        <p:grpSpPr>
          <a:xfrm>
            <a:off x="2932599" y="3760342"/>
            <a:ext cx="6823901" cy="2857924"/>
            <a:chOff x="4030366" y="3398607"/>
            <a:chExt cx="6823901" cy="2899782"/>
          </a:xfrm>
        </p:grpSpPr>
        <p:pic>
          <p:nvPicPr>
            <p:cNvPr id="26" name="Picture 2" descr="알버트 AI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0016" b="92691" l="10000" r="90000">
                          <a14:foregroundMark x1="66897" y1="42924" x2="76207" y2="42924"/>
                          <a14:foregroundMark x1="76897" y1="42613" x2="83448" y2="46501"/>
                          <a14:foregroundMark x1="83103" y1="47434" x2="81724" y2="50544"/>
                          <a14:foregroundMark x1="80690" y1="47589" x2="70345" y2="43235"/>
                          <a14:foregroundMark x1="36552" y1="42302" x2="26207" y2="43701"/>
                          <a14:foregroundMark x1="25862" y1="44012" x2="21379" y2="48212"/>
                          <a14:foregroundMark x1="25172" y1="44323" x2="21034" y2="45879"/>
                          <a14:foregroundMark x1="33793" y1="49922" x2="36207" y2="46812"/>
                          <a14:foregroundMark x1="30000" y1="32193" x2="32759" y2="35303"/>
                          <a14:foregroundMark x1="45862" y1="53499" x2="57241" y2="76516"/>
                          <a14:foregroundMark x1="25172" y1="59720" x2="15862" y2="78538"/>
                          <a14:foregroundMark x1="18621" y1="88025" x2="22069" y2="92068"/>
                          <a14:foregroundMark x1="84138" y1="88025" x2="84483" y2="92224"/>
                          <a14:foregroundMark x1="58966" y1="57543" x2="54483" y2="52877"/>
                          <a14:foregroundMark x1="68966" y1="48523" x2="68966" y2="48523"/>
                          <a14:foregroundMark x1="34483" y1="49767" x2="43448" y2="52255"/>
                          <a14:backgroundMark x1="21379" y1="44323" x2="19310" y2="47589"/>
                          <a14:backgroundMark x1="72414" y1="93313" x2="75172" y2="91446"/>
                        </a14:backgroundRemoval>
                      </a14:imgEffect>
                    </a14:imgLayer>
                  </a14:imgProps>
                </a:ext>
              </a:extLst>
            </a:blip>
            <a:srcRect t="28616" r="-1668"/>
            <a:stretch>
              <a:fillRect/>
            </a:stretch>
          </p:blipFill>
          <p:spPr bwMode="auto">
            <a:xfrm>
              <a:off x="8991598" y="3398607"/>
              <a:ext cx="1862669" cy="2899782"/>
            </a:xfrm>
            <a:prstGeom prst="rect">
              <a:avLst/>
            </a:prstGeom>
            <a:noFill/>
          </p:spPr>
        </p:pic>
        <p:sp>
          <p:nvSpPr>
            <p:cNvPr id="39" name="모서리가 둥근 직사각형 38"/>
            <p:cNvSpPr/>
            <p:nvPr/>
          </p:nvSpPr>
          <p:spPr>
            <a:xfrm>
              <a:off x="4591345" y="3854379"/>
              <a:ext cx="3996162" cy="165933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이등변 삼각형 39"/>
            <p:cNvSpPr/>
            <p:nvPr/>
          </p:nvSpPr>
          <p:spPr>
            <a:xfrm rot="5400000">
              <a:off x="8232450" y="3570770"/>
              <a:ext cx="527693" cy="1329269"/>
            </a:xfrm>
            <a:prstGeom prst="triangle">
              <a:avLst>
                <a:gd name="adj" fmla="val 10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030366" y="5220900"/>
              <a:ext cx="9990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11/28</a:t>
              </a:r>
              <a:endParaRPr lang="ko-KR" altLang="en-US" sz="1200" dirty="0"/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2323506" y="592982"/>
            <a:ext cx="7620000" cy="715028"/>
          </a:xfrm>
          <a:prstGeom prst="rect">
            <a:avLst/>
          </a:prstGeom>
          <a:solidFill>
            <a:srgbClr val="572E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5548884" y="2095"/>
            <a:ext cx="1094232" cy="1122363"/>
            <a:chOff x="5701284" y="152400"/>
            <a:chExt cx="1094232" cy="1122363"/>
          </a:xfrm>
        </p:grpSpPr>
        <p:sp>
          <p:nvSpPr>
            <p:cNvPr id="21" name="타원 20"/>
            <p:cNvSpPr/>
            <p:nvPr/>
          </p:nvSpPr>
          <p:spPr>
            <a:xfrm>
              <a:off x="5701284" y="152400"/>
              <a:ext cx="1094232" cy="112236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961041" y="592560"/>
              <a:ext cx="6835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Comic Sans MS" panose="030F0702030302020204" pitchFamily="66" charset="0"/>
                </a:rPr>
                <a:t>03</a:t>
              </a:r>
              <a:endParaRPr lang="ko-KR" altLang="en-US" sz="2800" b="1" dirty="0">
                <a:solidFill>
                  <a:schemeClr val="bg1"/>
                </a:solidFill>
                <a:latin typeface="Comic Sans MS" panose="030F0702030302020204" pitchFamily="66" charset="0"/>
              </a:endParaRPr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24" b="89418" l="6878" r="94180">
                        <a14:foregroundMark x1="23280" y1="42857" x2="23280" y2="42857"/>
                        <a14:foregroundMark x1="26984" y1="44444" x2="26984" y2="44444"/>
                        <a14:foregroundMark x1="28571" y1="40212" x2="26984" y2="40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2032" y="519598"/>
            <a:ext cx="804718" cy="775246"/>
          </a:xfrm>
          <a:prstGeom prst="rect">
            <a:avLst/>
          </a:prstGeom>
        </p:spPr>
      </p:pic>
      <p:pic>
        <p:nvPicPr>
          <p:cNvPr id="46" name="그림 4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24" b="89418" l="6878" r="94180">
                        <a14:foregroundMark x1="23280" y1="42857" x2="23280" y2="42857"/>
                        <a14:foregroundMark x1="26984" y1="44444" x2="26984" y2="44444"/>
                        <a14:foregroundMark x1="28571" y1="40212" x2="26984" y2="40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57773" y="1509776"/>
            <a:ext cx="1885667" cy="1816606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3597374" y="4369215"/>
            <a:ext cx="38019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+mn-ea"/>
              </a:rPr>
              <a:t> 오늘은 </a:t>
            </a:r>
            <a:r>
              <a:rPr lang="en-US" altLang="ko-KR" sz="2000" b="1" dirty="0" smtClean="0">
                <a:latin typeface="+mn-ea"/>
              </a:rPr>
              <a:t>13</a:t>
            </a:r>
            <a:r>
              <a:rPr lang="ko-KR" altLang="en-US" sz="2000" b="1" dirty="0" smtClean="0">
                <a:latin typeface="+mn-ea"/>
              </a:rPr>
              <a:t>시에 </a:t>
            </a:r>
            <a:r>
              <a:rPr lang="en-US" altLang="ko-KR" sz="2000" b="1" dirty="0" smtClean="0">
                <a:latin typeface="+mn-ea"/>
              </a:rPr>
              <a:t>SKT </a:t>
            </a:r>
            <a:r>
              <a:rPr lang="ko-KR" altLang="en-US" sz="2000" b="1" dirty="0" smtClean="0">
                <a:latin typeface="+mn-ea"/>
              </a:rPr>
              <a:t>결과 발표</a:t>
            </a:r>
            <a:r>
              <a:rPr lang="en-US" altLang="ko-KR" sz="2000" b="1" dirty="0" smtClean="0">
                <a:latin typeface="+mn-ea"/>
              </a:rPr>
              <a:t>,  20</a:t>
            </a:r>
            <a:r>
              <a:rPr lang="ko-KR" altLang="en-US" sz="2000" b="1" dirty="0" smtClean="0">
                <a:latin typeface="+mn-ea"/>
              </a:rPr>
              <a:t>시에 언니 생일파티가 있어요</a:t>
            </a:r>
            <a:r>
              <a:rPr lang="en-US" altLang="ko-KR" sz="2000" b="1" dirty="0" smtClean="0">
                <a:latin typeface="+mn-ea"/>
              </a:rPr>
              <a:t>.</a:t>
            </a:r>
          </a:p>
          <a:p>
            <a:r>
              <a:rPr lang="ko-KR" altLang="en-US" sz="2000" b="1" dirty="0" smtClean="0">
                <a:latin typeface="+mn-ea"/>
              </a:rPr>
              <a:t> 오늘 노트북 챙기는 것을 잊지 마세요</a:t>
            </a:r>
            <a:r>
              <a:rPr lang="en-US" altLang="ko-KR" sz="2000" b="1" dirty="0" smtClean="0">
                <a:latin typeface="+mn-ea"/>
              </a:rPr>
              <a:t>!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327139" y="715638"/>
            <a:ext cx="2873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알리마</a:t>
            </a:r>
            <a:endParaRPr lang="ko-KR" altLang="en-US" sz="20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61818868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379</Words>
  <Application>Microsoft Office PowerPoint</Application>
  <PresentationFormat>와이드스크린</PresentationFormat>
  <Paragraphs>100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맑은 고딕</vt:lpstr>
      <vt:lpstr>함초롬돋움</vt:lpstr>
      <vt:lpstr>Arial</vt:lpstr>
      <vt:lpstr>Bell MT</vt:lpstr>
      <vt:lpstr>Comic Sans MS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48</cp:revision>
  <dcterms:created xsi:type="dcterms:W3CDTF">2020-11-27T07:54:31Z</dcterms:created>
  <dcterms:modified xsi:type="dcterms:W3CDTF">2020-11-27T19:18:31Z</dcterms:modified>
</cp:coreProperties>
</file>

<file path=docProps/thumbnail.jpeg>
</file>